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54052B-F15F-4F95-B3F2-D56C5806CF3D}">
  <a:tblStyle styleId="{D754052B-F15F-4F95-B3F2-D56C5806CF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227f1b72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227f1b72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fcf9e77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fcf9e77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AIGA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Anything else from that meeting?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JCA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Swiftie Society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ADSC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Algorithm is decided,</a:t>
            </a:r>
            <a:r>
              <a:rPr lang="en"/>
              <a:t> Rec system to be implemented before next fall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1434c633e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1434c633e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Total Minutes Listened: Sum[ (album_i length in minutes) * (discussion attendance for album_i) ].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Inherently assumes every member present at the meeting listens to an album exactly once. Although this is nowhere near an accurate metric to reality, it's just a fun way to quantify the minutes listened by the whole org.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1434c633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1434c633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worth mentioning: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Funny enough, the highest rated album this semester isn't even in the top-10 highest ratings of all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statistic counts summer discussions, even though summer ratings tend to be more volatile and less reflective of the whole org because of lower </a:t>
            </a:r>
            <a:r>
              <a:rPr lang="en"/>
              <a:t>attendance</a:t>
            </a:r>
            <a:r>
              <a:rPr lang="en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we choose to exclude summer discussions, </a:t>
            </a:r>
            <a:r>
              <a:rPr i="1" lang="en"/>
              <a:t>Titanic Rising</a:t>
            </a:r>
            <a:r>
              <a:rPr lang="en"/>
              <a:t> becomes the 6th highest rated album in club history.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Only Lauryn Hill (Fall '22, 8.94), GKMC (Spring '23, 8.92), TPAB (Fall '23, 8.84), Amy Winehouse (Fall '22, 8.50), and AFUT (Fall '22, 8.43) surpass it.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overall range of scores of 1.32 (6.88 - 8.20) is lower than any other semester in the club's history.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1434c633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1434c633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worth mentioning: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</a:t>
            </a:r>
            <a:r>
              <a:rPr i="1" lang="en"/>
              <a:t>House of Balloons</a:t>
            </a:r>
            <a:r>
              <a:rPr lang="en"/>
              <a:t> 1.08 standard deviation is the highest minimum standard deviation AOTW has had in its history.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is a great sign for the club, since it shows that AOTW has cultivated a safe environment where people are free to discuss their true opinions without fear of harassment.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Only two albums in the ("modern") AOTW era have a higher controversy score than </a:t>
            </a:r>
            <a:r>
              <a:rPr i="1" lang="en"/>
              <a:t>Rio</a:t>
            </a:r>
            <a:r>
              <a:rPr lang="en"/>
              <a:t>: </a:t>
            </a:r>
            <a:r>
              <a:rPr i="1" lang="en"/>
              <a:t>For the first time</a:t>
            </a:r>
            <a:r>
              <a:rPr lang="en"/>
              <a:t> by BC,NR (2.15) and </a:t>
            </a:r>
            <a:r>
              <a:rPr i="1" lang="en"/>
              <a:t>Whole Lotta Red</a:t>
            </a:r>
            <a:r>
              <a:rPr lang="en"/>
              <a:t> by Playboi Carti (2.50)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original TPAB rating does have a 2.86 stdev, but also it's unfair to consider this </a:t>
            </a:r>
            <a:r>
              <a:rPr lang="en"/>
              <a:t>since</a:t>
            </a:r>
            <a:r>
              <a:rPr lang="en"/>
              <a:t> this was before the club was even officially recognized by A&amp;M and also 6 people came to that meeting anyways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1434c633e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1434c633e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worth mentioning: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Weyes Blood being the highest rated pop album in (post-Summer '22) AOTW history, even with a high attendance of 55 people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Probably not worth mentioning but I'll still put it here: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i="1" lang="en">
                <a:solidFill>
                  <a:schemeClr val="dk1"/>
                </a:solidFill>
              </a:rPr>
              <a:t>Rio</a:t>
            </a:r>
            <a:r>
              <a:rPr lang="en">
                <a:solidFill>
                  <a:schemeClr val="dk1"/>
                </a:solidFill>
              </a:rPr>
              <a:t> soundtrack is the lowest-scoring wild card album in (post-Summer '22) club history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1434c633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1434c633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29 subgenres is a record number of subgenres in a single semester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1434c633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1434c633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spite of what the range suggests, only 2 of the 12 albums were made before the 21st century: </a:t>
            </a:r>
            <a:r>
              <a:rPr i="1" lang="en"/>
              <a:t>Mignonne</a:t>
            </a:r>
            <a:r>
              <a:rPr lang="en"/>
              <a:t> (1978) and </a:t>
            </a:r>
            <a:r>
              <a:rPr i="1" lang="en"/>
              <a:t>The Four Seasons</a:t>
            </a:r>
            <a:r>
              <a:rPr lang="en"/>
              <a:t> (published by Vivaldi in 1725, recorded by Israel Philharmonic in 1985). Every other album we discussed this semester was made after the year 2000.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case you're curious about what albums we discussed for "year with the most albums featured as AOTW", in order of discussion: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2012: </a:t>
            </a:r>
            <a:r>
              <a:rPr i="1" lang="en"/>
              <a:t>Night Visions</a:t>
            </a:r>
            <a:r>
              <a:rPr lang="en"/>
              <a:t>, </a:t>
            </a:r>
            <a:r>
              <a:rPr i="1" lang="en"/>
              <a:t>Bloom</a:t>
            </a:r>
            <a:r>
              <a:rPr lang="en"/>
              <a:t>, </a:t>
            </a:r>
            <a:r>
              <a:rPr i="1" lang="en"/>
              <a:t>channel ORANGE</a:t>
            </a:r>
            <a:r>
              <a:rPr lang="en"/>
              <a:t>, </a:t>
            </a:r>
            <a:r>
              <a:rPr i="1" lang="en"/>
              <a:t>good kid m.A.A.d city</a:t>
            </a:r>
            <a:r>
              <a:rPr lang="en"/>
              <a:t>, and </a:t>
            </a:r>
            <a:r>
              <a:rPr i="1" lang="en"/>
              <a:t>The Money Store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2021: </a:t>
            </a:r>
            <a:r>
              <a:rPr i="1" lang="en"/>
              <a:t>By The Time I Get To Phoenix</a:t>
            </a:r>
            <a:r>
              <a:rPr lang="en"/>
              <a:t>, </a:t>
            </a:r>
            <a:r>
              <a:rPr i="1" lang="en"/>
              <a:t>To See The Next Part of the Dream</a:t>
            </a:r>
            <a:r>
              <a:rPr lang="en"/>
              <a:t>, </a:t>
            </a:r>
            <a:r>
              <a:rPr i="1" lang="en"/>
              <a:t>For the first time</a:t>
            </a:r>
            <a:r>
              <a:rPr lang="en"/>
              <a:t>, </a:t>
            </a:r>
            <a:r>
              <a:rPr i="1" lang="en"/>
              <a:t>Blue Banisters</a:t>
            </a:r>
            <a:r>
              <a:rPr lang="en"/>
              <a:t>, and </a:t>
            </a:r>
            <a:r>
              <a:rPr i="1" lang="en"/>
              <a:t>Nurture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f8acd87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f8acd87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3blue1brown-ass transition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a graph of album release years vs. album score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Dots in blue are for albums discussed this semester, dots in grey are for every other semester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434c633e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1434c633e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worth mentioning: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Albums frequently nominated tend to eventually become AOTW!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4 of Spring 2023's most nominated eventually had discussions (</a:t>
            </a:r>
            <a:r>
              <a:rPr i="1" lang="en"/>
              <a:t>Weezer</a:t>
            </a:r>
            <a:r>
              <a:rPr lang="en"/>
              <a:t>, </a:t>
            </a:r>
            <a:r>
              <a:rPr i="1" lang="en"/>
              <a:t>Give Up</a:t>
            </a:r>
            <a:r>
              <a:rPr lang="en"/>
              <a:t>, </a:t>
            </a:r>
            <a:r>
              <a:rPr i="1" lang="en"/>
              <a:t>98.12.28, Blue Banisters</a:t>
            </a:r>
            <a:r>
              <a:rPr lang="en"/>
              <a:t>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 of the 6 most nominated in Fall 2023 eventually had discussions (</a:t>
            </a:r>
            <a:r>
              <a:rPr i="1" lang="en"/>
              <a:t>Titanic Rising</a:t>
            </a:r>
            <a:r>
              <a:rPr lang="en"/>
              <a:t>, </a:t>
            </a:r>
            <a:r>
              <a:rPr i="1" lang="en"/>
              <a:t>Atrocity Exhibition</a:t>
            </a:r>
            <a:r>
              <a:rPr lang="en"/>
              <a:t>, </a:t>
            </a:r>
            <a:r>
              <a:rPr i="1" lang="en"/>
              <a:t>Turn On The Bright Lights</a:t>
            </a:r>
            <a:r>
              <a:rPr lang="en"/>
              <a:t>, </a:t>
            </a:r>
            <a:r>
              <a:rPr i="1" lang="en"/>
              <a:t>Rodeo</a:t>
            </a:r>
            <a:r>
              <a:rPr lang="en"/>
              <a:t>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[EXTRA] Of the 268 albums, on top of 3 albums being nominated four times: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220 were nominated just once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30 were nominated twice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15 were nominated three times. In case you're curious, these albums were: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Bladee - </a:t>
            </a:r>
            <a:r>
              <a:rPr i="1" lang="en"/>
              <a:t>Icedancer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Chappell Roan - </a:t>
            </a:r>
            <a:r>
              <a:rPr i="1" lang="en"/>
              <a:t>The Rise and Fall of a Midwest Princess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Death Grips - </a:t>
            </a:r>
            <a:r>
              <a:rPr i="1" lang="en"/>
              <a:t>The Money Store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Depeche Mode - </a:t>
            </a:r>
            <a:r>
              <a:rPr i="1" lang="en"/>
              <a:t>Violator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Freddie Gibbs - </a:t>
            </a:r>
            <a:r>
              <a:rPr i="1" lang="en"/>
              <a:t>Piñata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George Clanton - </a:t>
            </a:r>
            <a:r>
              <a:rPr i="1" lang="en"/>
              <a:t>Slide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Lady Gaga - </a:t>
            </a:r>
            <a:r>
              <a:rPr i="1" lang="en"/>
              <a:t>ARTPOP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Mid-Air Thief - </a:t>
            </a:r>
            <a:r>
              <a:rPr i="1" lang="en"/>
              <a:t>Crumbling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Nine Inch Nails - </a:t>
            </a:r>
            <a:r>
              <a:rPr i="1" lang="en"/>
              <a:t>The Downward Spiral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PinkPantheress - </a:t>
            </a:r>
            <a:r>
              <a:rPr i="1" lang="en"/>
              <a:t>Heaven knows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Queens of the Stone Age - </a:t>
            </a:r>
            <a:r>
              <a:rPr i="1" lang="en"/>
              <a:t>Songs For The Deaf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Sewerslvt - </a:t>
            </a:r>
            <a:r>
              <a:rPr i="1" lang="en"/>
              <a:t>Draining Love Story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The Avalanches - </a:t>
            </a:r>
            <a:r>
              <a:rPr i="1" lang="en"/>
              <a:t>Since I Left You</a:t>
            </a:r>
            <a:endParaRPr i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Weezer - </a:t>
            </a:r>
            <a:r>
              <a:rPr i="1" lang="en"/>
              <a:t>Pinkerton</a:t>
            </a:r>
            <a:endParaRPr i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1a7eb44904273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1a7eb44904273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ARTISTS BY LOCATION: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California: Weyes Blood (Santa Monica), Childish Gambino (Edwards Air Force Base), Death Grips (Sacramento)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Houston, TX: Travis Scott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Atlanta, GA: Porter Robinson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Northeastern Corridor: Interpol (New York City, NY), Have A Nice Life (Middletown, CT)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Toronto, Canada: The Weeknd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Rio de Janeiro, Brazil: Sergio Mendes (lead composer of </a:t>
            </a:r>
            <a:r>
              <a:rPr i="1" lang="en"/>
              <a:t>Rio</a:t>
            </a:r>
            <a:r>
              <a:rPr lang="en"/>
              <a:t> soundtrack)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London, United Kingdom: Kero Kero Bonito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Venice, Italy: Antonio Vivaldi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Tokyo, Japan: Taeko Onuki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13" Type="http://schemas.openxmlformats.org/officeDocument/2006/relationships/image" Target="../media/image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15" Type="http://schemas.openxmlformats.org/officeDocument/2006/relationships/image" Target="../media/image8.png"/><Relationship Id="rId1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1.png"/><Relationship Id="rId13" Type="http://schemas.openxmlformats.org/officeDocument/2006/relationships/image" Target="../media/image9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1.png"/><Relationship Id="rId15" Type="http://schemas.openxmlformats.org/officeDocument/2006/relationships/image" Target="../media/image5.png"/><Relationship Id="rId14" Type="http://schemas.openxmlformats.org/officeDocument/2006/relationships/image" Target="../media/image7.png"/><Relationship Id="rId17" Type="http://schemas.openxmlformats.org/officeDocument/2006/relationships/image" Target="../media/image12.png"/><Relationship Id="rId16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18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3.png"/><Relationship Id="rId13" Type="http://schemas.openxmlformats.org/officeDocument/2006/relationships/image" Target="../media/image7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9" Type="http://schemas.openxmlformats.org/officeDocument/2006/relationships/image" Target="../media/image11.png"/><Relationship Id="rId15" Type="http://schemas.openxmlformats.org/officeDocument/2006/relationships/image" Target="../media/image4.png"/><Relationship Id="rId14" Type="http://schemas.openxmlformats.org/officeDocument/2006/relationships/image" Target="../media/image5.png"/><Relationship Id="rId17" Type="http://schemas.openxmlformats.org/officeDocument/2006/relationships/image" Target="../media/image8.png"/><Relationship Id="rId16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3.png"/><Relationship Id="rId13" Type="http://schemas.openxmlformats.org/officeDocument/2006/relationships/image" Target="../media/image7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Relationship Id="rId9" Type="http://schemas.openxmlformats.org/officeDocument/2006/relationships/image" Target="../media/image11.png"/><Relationship Id="rId15" Type="http://schemas.openxmlformats.org/officeDocument/2006/relationships/image" Target="../media/image4.png"/><Relationship Id="rId14" Type="http://schemas.openxmlformats.org/officeDocument/2006/relationships/image" Target="../media/image5.png"/><Relationship Id="rId17" Type="http://schemas.openxmlformats.org/officeDocument/2006/relationships/image" Target="../media/image8.png"/><Relationship Id="rId16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13" Type="http://schemas.openxmlformats.org/officeDocument/2006/relationships/image" Target="../media/image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15" Type="http://schemas.openxmlformats.org/officeDocument/2006/relationships/image" Target="../media/image8.png"/><Relationship Id="rId1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jr2LXuzpHlRgsER30Mdw8leTd96g_F3V/view" TargetMode="External"/><Relationship Id="rId4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gif"/><Relationship Id="rId4" Type="http://schemas.openxmlformats.org/officeDocument/2006/relationships/image" Target="../media/image19.jpg"/><Relationship Id="rId5" Type="http://schemas.openxmlformats.org/officeDocument/2006/relationships/image" Target="../media/image17.jpg"/><Relationship Id="rId6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221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 rot="1663368">
            <a:off x="1178558" y="2175281"/>
            <a:ext cx="1142104" cy="1142104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-782588">
            <a:off x="4053059" y="2089292"/>
            <a:ext cx="1141859" cy="1141859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rot="776022">
            <a:off x="6312422" y="1495157"/>
            <a:ext cx="1141972" cy="1141972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rot="1113807">
            <a:off x="4617423" y="3791052"/>
            <a:ext cx="1142123" cy="1142123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-293766">
            <a:off x="6371453" y="3834172"/>
            <a:ext cx="1142368" cy="1142368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rot="-598910">
            <a:off x="7659837" y="2827650"/>
            <a:ext cx="1142291" cy="1142291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 rot="-625641">
            <a:off x="2740411" y="2827831"/>
            <a:ext cx="1142061" cy="1142061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 rot="1654074">
            <a:off x="7759943" y="1084793"/>
            <a:ext cx="1142180" cy="1142180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 rot="-238575">
            <a:off x="5982022" y="201487"/>
            <a:ext cx="1142149" cy="1142149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 rot="1888642">
            <a:off x="5426849" y="2640589"/>
            <a:ext cx="1142175" cy="1142175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 rot="-1242347">
            <a:off x="3013036" y="1015149"/>
            <a:ext cx="1142068" cy="1142068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846555">
            <a:off x="4635752" y="615076"/>
            <a:ext cx="1142053" cy="1142053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312850" y="3326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Your Spring ‘24</a:t>
            </a:r>
            <a:endParaRPr b="1" sz="28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Albums</a:t>
            </a:r>
            <a:endParaRPr b="1" sz="28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8158">
            <a:off x="1255013" y="2251738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1358">
            <a:off x="4693887" y="3867538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06495">
            <a:off x="2811000" y="2904262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59220">
            <a:off x="3089487" y="1091587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52867">
            <a:off x="4129412" y="2165650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75883">
            <a:off x="6388900" y="1571625"/>
            <a:ext cx="989175" cy="98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648057">
            <a:off x="7836437" y="1161288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304405">
            <a:off x="6442350" y="3910763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93510">
            <a:off x="7736375" y="2904262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833190">
            <a:off x="4712187" y="692288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907165">
            <a:off x="5503337" y="2717088"/>
            <a:ext cx="989176" cy="98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284048">
            <a:off x="6058525" y="277975"/>
            <a:ext cx="989151" cy="9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D47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Collaborations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440875" y="1017725"/>
            <a:ext cx="59058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x Aggies in Graphic Arts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March 7, 2024</a:t>
            </a:r>
            <a:endParaRPr b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Collab with AIGA to listen to </a:t>
            </a:r>
            <a:r>
              <a:rPr b="1" i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Deathconsciousness</a:t>
            </a: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 and create DIY album covers</a:t>
            </a:r>
            <a:endParaRPr b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x Japanese Cultural Association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April 8, 2024</a:t>
            </a:r>
            <a:endParaRPr b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Collab with JCA to share Japanese culture and listen to </a:t>
            </a:r>
            <a:r>
              <a:rPr b="1" i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Mignonne</a:t>
            </a:r>
            <a:endParaRPr b="1" i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■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First AOTW discussion done in collaboration with another student org!</a:t>
            </a:r>
            <a:endParaRPr b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x TAMU Swiftie Society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April 18-19, 2024</a:t>
            </a:r>
            <a:endParaRPr b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2nd collab with TAMU Swiftie Society to celebrate the release of </a:t>
            </a:r>
            <a:r>
              <a:rPr b="1" i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The Tortured Poets Department</a:t>
            </a:r>
            <a:endParaRPr b="1" i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Char char="●"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AOTW x Aggie Data Science Club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[Semester-long event]</a:t>
            </a:r>
            <a:endParaRPr b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○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Collab with ADSC to build an album rec system for the AOTW website</a:t>
            </a:r>
            <a:endParaRPr b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A1ADC7"/>
              </a:buClr>
              <a:buSzPts val="1200"/>
              <a:buFont typeface="Proxima Nova"/>
              <a:buChar char="■"/>
            </a:pPr>
            <a:r>
              <a:rPr b="1" lang="en" sz="1200">
                <a:solidFill>
                  <a:srgbClr val="A1ADC7"/>
                </a:solidFill>
                <a:latin typeface="Proxima Nova"/>
                <a:ea typeface="Proxima Nova"/>
                <a:cs typeface="Proxima Nova"/>
                <a:sym typeface="Proxima Nova"/>
              </a:rPr>
              <a:t>In development by automation, To be released Fall 2024</a:t>
            </a:r>
            <a:endParaRPr b="1" sz="1200">
              <a:solidFill>
                <a:srgbClr val="A1ADC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1388">
            <a:off x="6529636" y="1310801"/>
            <a:ext cx="913327" cy="91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53170">
            <a:off x="6681999" y="2694952"/>
            <a:ext cx="913326" cy="91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79682">
            <a:off x="7673470" y="1953275"/>
            <a:ext cx="913325" cy="9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94894">
            <a:off x="7449845" y="3658450"/>
            <a:ext cx="913325" cy="9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0074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"/>
          <p:cNvPicPr preferRelativeResize="0"/>
          <p:nvPr/>
        </p:nvPicPr>
        <p:blipFill rotWithShape="1">
          <a:blip r:embed="rId3">
            <a:alphaModFix/>
          </a:blip>
          <a:srcRect b="0" l="0" r="68351" t="47039"/>
          <a:stretch/>
        </p:blipFill>
        <p:spPr>
          <a:xfrm>
            <a:off x="0" y="3347138"/>
            <a:ext cx="1951800" cy="17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>
            <p:ph type="title"/>
          </p:nvPr>
        </p:nvSpPr>
        <p:spPr>
          <a:xfrm>
            <a:off x="311700" y="246900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Spring 2024</a:t>
            </a:r>
            <a:r>
              <a:rPr b="1" lang="en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 Summary</a:t>
            </a:r>
            <a:endParaRPr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495213" y="3303925"/>
            <a:ext cx="20628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Top Albums</a:t>
            </a:r>
            <a:endParaRPr b="1" sz="1000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#1	Titanic Rising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#2 	The Four Seasons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#3	House of Balloons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#4	Time 'n' Place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#5	Rodeo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2447013" y="3303925"/>
            <a:ext cx="21498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Top Songs</a:t>
            </a:r>
            <a:endParaRPr b="1" sz="1000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#1</a:t>
            </a: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	Hacker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#2 	Andromeda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#3	</a:t>
            </a: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90210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#4	House of Balloons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#5	Only Acting</a:t>
            </a:r>
            <a:endParaRPr b="1" sz="12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4467438" y="3303925"/>
            <a:ext cx="19518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Album Score</a:t>
            </a:r>
            <a:endParaRPr b="1" sz="1000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7.56</a:t>
            </a:r>
            <a:endParaRPr b="1" sz="20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6246688" y="3303925"/>
            <a:ext cx="24021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Total Minutes Listened</a:t>
            </a:r>
            <a:endParaRPr b="1" sz="1000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114300" lvl="0" marL="571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23,409</a:t>
            </a:r>
            <a:endParaRPr b="1" sz="20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7368425" y="4751575"/>
            <a:ext cx="2233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E73E7"/>
                </a:solidFill>
                <a:latin typeface="Roboto Medium"/>
                <a:ea typeface="Roboto Medium"/>
                <a:cs typeface="Roboto Medium"/>
                <a:sym typeface="Roboto Medium"/>
              </a:rPr>
              <a:t>tamu aotw</a:t>
            </a:r>
            <a:endParaRPr sz="1800">
              <a:solidFill>
                <a:srgbClr val="FE73E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7581900" y="4302475"/>
            <a:ext cx="1516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tamuaotw.com</a:t>
            </a:r>
            <a:endParaRPr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4">
            <a:alphaModFix/>
          </a:blip>
          <a:srcRect b="17689" l="0" r="0" t="17345"/>
          <a:stretch/>
        </p:blipFill>
        <p:spPr>
          <a:xfrm>
            <a:off x="0" y="1116928"/>
            <a:ext cx="9144000" cy="6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5">
            <a:alphaModFix/>
          </a:blip>
          <a:srcRect b="0" l="0" r="0" t="49166"/>
          <a:stretch/>
        </p:blipFill>
        <p:spPr>
          <a:xfrm>
            <a:off x="0" y="2422800"/>
            <a:ext cx="9144000" cy="6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6">
            <a:alphaModFix/>
          </a:blip>
          <a:srcRect b="0" l="22862" r="22600" t="0"/>
          <a:stretch/>
        </p:blipFill>
        <p:spPr>
          <a:xfrm>
            <a:off x="7514748" y="4640575"/>
            <a:ext cx="402625" cy="40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52146" r="18917" t="88612"/>
          <a:stretch/>
        </p:blipFill>
        <p:spPr>
          <a:xfrm>
            <a:off x="4262125" y="4844025"/>
            <a:ext cx="1423420" cy="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b="49266" l="69204" r="0" t="0"/>
          <a:stretch/>
        </p:blipFill>
        <p:spPr>
          <a:xfrm>
            <a:off x="7518875" y="0"/>
            <a:ext cx="1642550" cy="148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5725" y="961592"/>
            <a:ext cx="984800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1942" y="961639"/>
            <a:ext cx="984800" cy="98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8181" y="961591"/>
            <a:ext cx="984800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4398" y="961592"/>
            <a:ext cx="984800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30615" y="961638"/>
            <a:ext cx="984800" cy="98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86854" y="961591"/>
            <a:ext cx="984800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5736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61962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18163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74365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30616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886842" y="2267475"/>
            <a:ext cx="984808" cy="9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3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4">
            <a:alphaModFix/>
          </a:blip>
          <a:srcRect b="0" l="99" r="109" t="0"/>
          <a:stretch/>
        </p:blipFill>
        <p:spPr>
          <a:xfrm>
            <a:off x="152400" y="1030800"/>
            <a:ext cx="8839197" cy="372201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idx="4294967295" type="title"/>
          </p:nvPr>
        </p:nvSpPr>
        <p:spPr>
          <a:xfrm>
            <a:off x="311700" y="445025"/>
            <a:ext cx="2806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Score Averages</a:t>
            </a:r>
            <a:endParaRPr b="1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4"/>
          <p:cNvSpPr txBox="1"/>
          <p:nvPr>
            <p:ph idx="4294967295" type="title"/>
          </p:nvPr>
        </p:nvSpPr>
        <p:spPr>
          <a:xfrm>
            <a:off x="7686000" y="0"/>
            <a:ext cx="1458000" cy="106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Score</a:t>
            </a:r>
            <a:endParaRPr b="1" sz="14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b="1" lang="en" sz="5300">
                <a:solidFill>
                  <a:srgbClr val="FE5B49"/>
                </a:solidFill>
                <a:latin typeface="Proxima Nova"/>
                <a:ea typeface="Proxima Nova"/>
                <a:cs typeface="Proxima Nova"/>
                <a:sym typeface="Proxima Nova"/>
              </a:rPr>
              <a:t>.56</a:t>
            </a:r>
            <a:endParaRPr b="1" sz="5300">
              <a:solidFill>
                <a:srgbClr val="FE5B4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5">
            <a:alphaModFix/>
          </a:blip>
          <a:srcRect b="0" l="36704" r="0" t="48686"/>
          <a:stretch/>
        </p:blipFill>
        <p:spPr>
          <a:xfrm>
            <a:off x="3355725" y="2571750"/>
            <a:ext cx="5787650" cy="2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5">
            <a:alphaModFix/>
          </a:blip>
          <a:srcRect b="82884" l="0" r="83130" t="0"/>
          <a:stretch/>
        </p:blipFill>
        <p:spPr>
          <a:xfrm flipH="1" rot="-5400000">
            <a:off x="-263650" y="263650"/>
            <a:ext cx="1388100" cy="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9725" y="2385125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7401" y="1436601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151" y="3007037"/>
            <a:ext cx="570386" cy="57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2611" y="1580125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87822" y="1626976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4347" y="2863189"/>
            <a:ext cx="570374" cy="5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39062" y="2589375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64774" y="2408350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58236" y="2042900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01623" y="2552400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95535" y="2218367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23497" y="1626975"/>
            <a:ext cx="570375" cy="5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179" l="0" r="0" t="169"/>
          <a:stretch/>
        </p:blipFill>
        <p:spPr>
          <a:xfrm>
            <a:off x="152400" y="1041088"/>
            <a:ext cx="8839202" cy="3701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Score Standard Deviations</a:t>
            </a:r>
            <a:endParaRPr b="1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5">
            <a:alphaModFix/>
          </a:blip>
          <a:srcRect b="0" l="43750" r="0" t="69158"/>
          <a:stretch/>
        </p:blipFill>
        <p:spPr>
          <a:xfrm>
            <a:off x="4000500" y="3592475"/>
            <a:ext cx="5143500" cy="15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5">
            <a:alphaModFix/>
          </a:blip>
          <a:srcRect b="88612" l="0" r="91928" t="0"/>
          <a:stretch/>
        </p:blipFill>
        <p:spPr>
          <a:xfrm>
            <a:off x="0" y="0"/>
            <a:ext cx="7380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975" y="2150219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4458" y="2269694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5372" y="1757069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4381" y="2564169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895" y="2765521"/>
            <a:ext cx="569459" cy="56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08453" y="1589669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84175" y="2030725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459" y="2041937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94822" y="2185400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0175" y="2754849"/>
            <a:ext cx="569450" cy="56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67194" y="2431825"/>
            <a:ext cx="569450" cy="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04775" y="2458875"/>
            <a:ext cx="569450" cy="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4294967295" type="title"/>
          </p:nvPr>
        </p:nvSpPr>
        <p:spPr>
          <a:xfrm>
            <a:off x="7686000" y="0"/>
            <a:ext cx="1458000" cy="106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Stdev</a:t>
            </a:r>
            <a:endParaRPr b="1" sz="1400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1.52</a:t>
            </a:r>
            <a:endParaRPr b="1" sz="5300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1838"/>
            <a:ext cx="8839201" cy="37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>
            <p:ph type="title"/>
          </p:nvPr>
        </p:nvSpPr>
        <p:spPr>
          <a:xfrm>
            <a:off x="311700" y="345950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Genre vs. Score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0" y="4917575"/>
            <a:ext cx="4189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*counting Special Week albums under the "Other" category</a:t>
            </a:r>
            <a:endParaRPr sz="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1" name="Google Shape;131;p16"/>
          <p:cNvCxnSpPr/>
          <p:nvPr/>
        </p:nvCxnSpPr>
        <p:spPr>
          <a:xfrm flipH="1">
            <a:off x="752250" y="2325450"/>
            <a:ext cx="383400" cy="1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6"/>
          <p:cNvCxnSpPr/>
          <p:nvPr/>
        </p:nvCxnSpPr>
        <p:spPr>
          <a:xfrm>
            <a:off x="747400" y="2611050"/>
            <a:ext cx="49830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6"/>
          <p:cNvCxnSpPr/>
          <p:nvPr/>
        </p:nvCxnSpPr>
        <p:spPr>
          <a:xfrm flipH="1">
            <a:off x="2152700" y="2477925"/>
            <a:ext cx="549600" cy="3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6"/>
          <p:cNvCxnSpPr/>
          <p:nvPr/>
        </p:nvCxnSpPr>
        <p:spPr>
          <a:xfrm rot="10800000">
            <a:off x="2076275" y="1509575"/>
            <a:ext cx="6324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6"/>
          <p:cNvCxnSpPr/>
          <p:nvPr/>
        </p:nvCxnSpPr>
        <p:spPr>
          <a:xfrm flipH="1">
            <a:off x="3692750" y="2916450"/>
            <a:ext cx="959400" cy="2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6"/>
          <p:cNvCxnSpPr/>
          <p:nvPr/>
        </p:nvCxnSpPr>
        <p:spPr>
          <a:xfrm rot="10800000">
            <a:off x="3670075" y="1736800"/>
            <a:ext cx="981600" cy="4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/>
          <p:nvPr/>
        </p:nvCxnSpPr>
        <p:spPr>
          <a:xfrm rot="10800000">
            <a:off x="5793875" y="1388075"/>
            <a:ext cx="81270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6"/>
          <p:cNvCxnSpPr/>
          <p:nvPr/>
        </p:nvCxnSpPr>
        <p:spPr>
          <a:xfrm flipH="1">
            <a:off x="5917277" y="1893175"/>
            <a:ext cx="686400" cy="1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6"/>
          <p:cNvCxnSpPr/>
          <p:nvPr/>
        </p:nvCxnSpPr>
        <p:spPr>
          <a:xfrm flipH="1">
            <a:off x="5669625" y="2327750"/>
            <a:ext cx="934200" cy="1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6"/>
          <p:cNvCxnSpPr/>
          <p:nvPr/>
        </p:nvCxnSpPr>
        <p:spPr>
          <a:xfrm flipH="1">
            <a:off x="5768400" y="2585575"/>
            <a:ext cx="83700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6"/>
          <p:cNvCxnSpPr/>
          <p:nvPr/>
        </p:nvCxnSpPr>
        <p:spPr>
          <a:xfrm rot="10800000">
            <a:off x="7634350" y="1605100"/>
            <a:ext cx="921900" cy="2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6"/>
          <p:cNvCxnSpPr/>
          <p:nvPr/>
        </p:nvCxnSpPr>
        <p:spPr>
          <a:xfrm flipH="1">
            <a:off x="7743725" y="2802475"/>
            <a:ext cx="81930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97" y="1852647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2473" y="1128525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6177" y="3106900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1124" y="956022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1128" y="1533050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8500" y="2948350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6797" y="2685303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22473" y="2648178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6177" y="1351675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21124" y="3093303"/>
            <a:ext cx="509650" cy="5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21122" y="2440022"/>
            <a:ext cx="509650" cy="50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16075" y="1182225"/>
            <a:ext cx="509650" cy="5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73E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0" l="0" r="68351" t="47039"/>
          <a:stretch/>
        </p:blipFill>
        <p:spPr>
          <a:xfrm>
            <a:off x="0" y="2855100"/>
            <a:ext cx="2486423" cy="22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type="title"/>
          </p:nvPr>
        </p:nvSpPr>
        <p:spPr>
          <a:xfrm>
            <a:off x="311700" y="445025"/>
            <a:ext cx="17001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Genres</a:t>
            </a:r>
            <a:endParaRPr b="1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312450" y="1017725"/>
            <a:ext cx="676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AOTW members listened to</a:t>
            </a:r>
            <a:r>
              <a:rPr b="1" lang="en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29 sub-genres this Spring, with </a:t>
            </a:r>
            <a:r>
              <a:rPr b="1" lang="en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lighter purple</a:t>
            </a:r>
            <a:r>
              <a:rPr b="1" lang="en">
                <a:solidFill>
                  <a:srgbClr val="3E0074"/>
                </a:solidFill>
                <a:latin typeface="Proxima Nova"/>
                <a:ea typeface="Proxima Nova"/>
                <a:cs typeface="Proxima Nova"/>
                <a:sym typeface="Proxima Nova"/>
              </a:rPr>
              <a:t> indicating genres that were discussed for the first time this semester!</a:t>
            </a:r>
            <a:endParaRPr b="1" sz="1000">
              <a:solidFill>
                <a:srgbClr val="3E00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8468100" y="-84250"/>
            <a:ext cx="753000" cy="5307600"/>
          </a:xfrm>
          <a:prstGeom prst="rect">
            <a:avLst/>
          </a:prstGeom>
          <a:solidFill>
            <a:srgbClr val="7357FD"/>
          </a:solidFill>
          <a:ln cap="flat" cmpd="sng" w="9525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7792200" y="-84250"/>
            <a:ext cx="675900" cy="5307600"/>
          </a:xfrm>
          <a:prstGeom prst="rect">
            <a:avLst/>
          </a:prstGeom>
          <a:solidFill>
            <a:srgbClr val="FE5B49"/>
          </a:solidFill>
          <a:ln cap="flat" cmpd="sng" w="9525">
            <a:solidFill>
              <a:srgbClr val="FE5B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4" name="Google Shape;164;p17"/>
          <p:cNvGraphicFramePr/>
          <p:nvPr/>
        </p:nvGraphicFramePr>
        <p:xfrm>
          <a:off x="311700" y="151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{D754052B-F15F-4F95-B3F2-D56C5806CF3D}</a:tableStyleId>
              </a:tblPr>
              <a:tblGrid>
                <a:gridCol w="2418200"/>
                <a:gridCol w="2418200"/>
                <a:gridCol w="2418200"/>
              </a:tblGrid>
              <a:tr h="3179100">
                <a:tc>
                  <a:txBody>
                    <a:bodyPr/>
                    <a:lstStyle/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Alternative Hip Hop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Baroque Pop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Concerto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Electropop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Hardcore Hip Hop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Industrial Hip Hop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Noise Pop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Post-Rock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Southern Hip Hop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Twee Pop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7357FD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Alternative R&amp;B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Brazilian Music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Downtempo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Experimental Hip Hop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Indie Pop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Jazz Pop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Post-Punk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Shoegaze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Synthpop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West Coast Hip Hop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Baroque Music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City Pop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EDM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Film Soundtrack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Indie Rock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</a:t>
                      </a: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ew Music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357FD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7357F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Post-Punk Revival</a:t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Singer-Songwriter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158750" lvl="0" marL="1143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E0074"/>
                        </a:buClr>
                        <a:buSzPts val="1600"/>
                        <a:buFont typeface="Proxima Nova"/>
                        <a:buChar char="⏵"/>
                      </a:pPr>
                      <a:r>
                        <a:rPr b="1" lang="en" sz="1600">
                          <a:solidFill>
                            <a:srgbClr val="3E007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Trap</a:t>
                      </a:r>
                      <a:endParaRPr b="1" sz="1600">
                        <a:solidFill>
                          <a:srgbClr val="3E007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7357FD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52146" r="18917" t="88612"/>
          <a:stretch/>
        </p:blipFill>
        <p:spPr>
          <a:xfrm>
            <a:off x="3441452" y="4697137"/>
            <a:ext cx="2062200" cy="44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007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Diversity of Decades</a:t>
            </a:r>
            <a:endParaRPr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440875" y="1017725"/>
            <a:ext cx="4892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AOTW members listened to music spanning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296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 years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1" sz="12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Thanks to the power of outliers, the oldest album discussed this semester was </a:t>
            </a:r>
            <a:r>
              <a:rPr b="1" i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The Four Seasons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Antonio Vivaldi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published in 1725! The most recent album discussed this semester was </a:t>
            </a:r>
            <a:r>
              <a:rPr b="1" i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Nurture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Porter Robinson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released in April 2021.</a:t>
            </a:r>
            <a:endParaRPr b="1" sz="12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The time span of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296 years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</a:t>
            </a:r>
            <a:r>
              <a:rPr b="1" i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 largest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in AOTW history,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quadrupling 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previous all-time record of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65 years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set by Summer 2023 (1955-2020).</a:t>
            </a:r>
            <a:endParaRPr b="1" sz="12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In spite of the massive outlier,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10 of the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12 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albums were released in the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21st century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! In fact, the majority of discussions were by albums released in the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2010s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with 7 total albums and an average score of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7.63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amongst them.</a:t>
            </a:r>
            <a:endParaRPr b="1" sz="12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With the discussions of </a:t>
            </a:r>
            <a:r>
              <a:rPr b="1" i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The Money Store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i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Nurture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the years of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2012 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2021 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are tied for the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year with the most albums featured as AOTW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, with </a:t>
            </a:r>
            <a:r>
              <a:rPr b="1" lang="en" sz="1200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1" lang="en" sz="12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 albums each.</a:t>
            </a:r>
            <a:endParaRPr b="1" sz="12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677125" y="2037525"/>
            <a:ext cx="23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Published </a:t>
            </a:r>
            <a:r>
              <a:rPr b="1" lang="en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1725</a:t>
            </a:r>
            <a:endParaRPr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5677125" y="4495850"/>
            <a:ext cx="23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E73E7"/>
                </a:solidFill>
                <a:latin typeface="Proxima Nova"/>
                <a:ea typeface="Proxima Nova"/>
                <a:cs typeface="Proxima Nova"/>
                <a:sym typeface="Proxima Nova"/>
              </a:rPr>
              <a:t>Released 2021</a:t>
            </a:r>
            <a:endParaRPr b="1">
              <a:solidFill>
                <a:srgbClr val="FE73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650" y="221250"/>
            <a:ext cx="1816275" cy="18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650" y="2679575"/>
            <a:ext cx="1816275" cy="18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Just to put it in perspective…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p19" title="GraphSceneZoomOut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263" y="1017725"/>
            <a:ext cx="7007472" cy="39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EB1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311700" y="445025"/>
            <a:ext cx="8520600" cy="87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Nominations</a:t>
            </a:r>
            <a:endParaRPr b="1" sz="1300">
              <a:solidFill>
                <a:srgbClr val="11111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780775" y="1710850"/>
            <a:ext cx="2161800" cy="26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7357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357FD"/>
              </a:solidFill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6849463" y="1797400"/>
            <a:ext cx="20244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Total Number of Nominations</a:t>
            </a:r>
            <a:endParaRPr b="1"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337</a:t>
            </a:r>
            <a:endParaRPr b="1" sz="8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Unique Albums Nominated</a:t>
            </a:r>
            <a:endParaRPr b="1"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269</a:t>
            </a:r>
            <a:endParaRPr b="1" sz="36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Unique Artists Nominated</a:t>
            </a:r>
            <a:endParaRPr b="1"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7357FD"/>
                </a:solidFill>
                <a:latin typeface="Proxima Nova"/>
                <a:ea typeface="Proxima Nova"/>
                <a:cs typeface="Proxima Nova"/>
                <a:sym typeface="Proxima Nova"/>
              </a:rPr>
              <a:t>246</a:t>
            </a:r>
            <a:endParaRPr b="1" sz="3600">
              <a:solidFill>
                <a:srgbClr val="7357F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312450" y="1017725"/>
            <a:ext cx="61056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Spring 2024, members made a total of 337 nominations! Every nomination from this semester is currently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flashing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top right corner as a GIF, do you see your nominations?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269 unique albums, 3 were nominated a whopping 4 times, more than any other album!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BROCKHAMPTON -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SATURATION II</a:t>
            </a:r>
            <a:endParaRPr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Kero Kero Bonito -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 'n' Place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nderscores -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Wallsocket</a:t>
            </a:r>
            <a:endParaRPr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 the 246 unique artists, BROCKHAMPTON had 4 different albums nominated, more than any other artist! The four included: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SATURATION II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SATURATION III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iridescence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ROADRUNNER.</a:t>
            </a:r>
            <a:b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 top of that, 3 more artists had 3 different albums nominated.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Bob Dylan (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Blonde on Blonde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Blood on the Tracks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Desire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Lady Gaga (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Fame/The Fame Monster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ARTPOP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Chromatica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Weeknd (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House of Balloons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Thursday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Dawn FM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989" y="171439"/>
            <a:ext cx="1421375" cy="14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4047">
            <a:off x="3916650" y="2346663"/>
            <a:ext cx="656179" cy="6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6399">
            <a:off x="4757056" y="2272487"/>
            <a:ext cx="656179" cy="65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33221">
            <a:off x="5559851" y="2436913"/>
            <a:ext cx="656180" cy="6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EB1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9763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55682" l="65762" r="26825" t="30323"/>
          <a:stretch/>
        </p:blipFill>
        <p:spPr>
          <a:xfrm>
            <a:off x="1806700" y="2147875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5">
            <a:alphaModFix/>
          </a:blip>
          <a:srcRect b="53097" l="19633" r="77230" t="40589"/>
          <a:stretch/>
        </p:blipFill>
        <p:spPr>
          <a:xfrm>
            <a:off x="1825525" y="2126175"/>
            <a:ext cx="286775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4">
            <a:alphaModFix/>
          </a:blip>
          <a:srcRect b="55682" l="65762" r="26825" t="30323"/>
          <a:stretch/>
        </p:blipFill>
        <p:spPr>
          <a:xfrm>
            <a:off x="3977150" y="1432750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b="55682" l="65762" r="26825" t="30323"/>
          <a:stretch/>
        </p:blipFill>
        <p:spPr>
          <a:xfrm>
            <a:off x="1312300" y="1936750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4">
            <a:alphaModFix/>
          </a:blip>
          <a:srcRect b="55682" l="65762" r="26825" t="30323"/>
          <a:stretch/>
        </p:blipFill>
        <p:spPr>
          <a:xfrm>
            <a:off x="2099550" y="1984250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b="55682" l="65762" r="26825" t="30323"/>
          <a:stretch/>
        </p:blipFill>
        <p:spPr>
          <a:xfrm>
            <a:off x="2400050" y="1743275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 b="55682" l="65762" r="26825" t="30323"/>
          <a:stretch/>
        </p:blipFill>
        <p:spPr>
          <a:xfrm>
            <a:off x="2167875" y="1646100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4">
            <a:alphaModFix/>
          </a:blip>
          <a:srcRect b="55682" l="65762" r="26825" t="30323"/>
          <a:stretch/>
        </p:blipFill>
        <p:spPr>
          <a:xfrm>
            <a:off x="3028225" y="3582525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 rotWithShape="1">
          <a:blip r:embed="rId4">
            <a:alphaModFix/>
          </a:blip>
          <a:srcRect b="55682" l="65762" r="26825" t="30323"/>
          <a:stretch/>
        </p:blipFill>
        <p:spPr>
          <a:xfrm>
            <a:off x="4287375" y="1673825"/>
            <a:ext cx="435575" cy="4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 rotWithShape="1">
          <a:blip r:embed="rId4">
            <a:alphaModFix/>
          </a:blip>
          <a:srcRect b="55682" l="65762" r="26825" t="30323"/>
          <a:stretch/>
        </p:blipFill>
        <p:spPr>
          <a:xfrm>
            <a:off x="7152000" y="1936750"/>
            <a:ext cx="435575" cy="4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